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sldIdLst>
    <p:sldId id="264" r:id="rId6"/>
    <p:sldId id="266" r:id="rId7"/>
    <p:sldId id="265" r:id="rId8"/>
    <p:sldId id="317" r:id="rId9"/>
    <p:sldId id="318" r:id="rId10"/>
    <p:sldId id="324" r:id="rId11"/>
    <p:sldId id="326" r:id="rId12"/>
    <p:sldId id="285" r:id="rId13"/>
    <p:sldId id="325" r:id="rId14"/>
    <p:sldId id="322" r:id="rId15"/>
    <p:sldId id="315" r:id="rId16"/>
    <p:sldId id="294" r:id="rId17"/>
    <p:sldId id="323" r:id="rId18"/>
    <p:sldId id="319" r:id="rId19"/>
    <p:sldId id="320" r:id="rId20"/>
    <p:sldId id="321" r:id="rId21"/>
    <p:sldId id="260" r:id="rId22"/>
    <p:sldId id="272" r:id="rId23"/>
    <p:sldId id="262" r:id="rId24"/>
    <p:sldId id="263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9E8"/>
    <a:srgbClr val="B3C6E7"/>
    <a:srgbClr val="BDCEEA"/>
    <a:srgbClr val="B7C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02F67-887A-465A-9376-10145AAB354E}" type="datetimeFigureOut">
              <a:rPr lang="tr-TR" smtClean="0"/>
              <a:t>20.04.2022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0FE9C-BD22-4541-9264-F740D197F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461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0FE9C-BD22-4541-9264-F740D197F3D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83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ltayh.com.tr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F86B037-1557-479A-A404-7EDAD4E30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CCE460D-3D78-45D4-B85B-B49DE5174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824BA7-A2A9-49BD-B715-B4E03230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B84B-1940-41BB-8F76-54288DAB8304}" type="datetimeFigureOut">
              <a:rPr lang="tr-TR" smtClean="0"/>
              <a:t>20.04.2022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6C629DD-04BB-432C-B727-9760B226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www.deltayh.com.tr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09C28B-B486-40CE-8125-384C2424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F96-CE2E-42E6-8960-D471E2808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31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BFBBD54-ABD6-4F09-9383-7F9CD607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38CEBAE-69B7-4894-9EA0-724F3B755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6FFA94-E309-4568-95A2-47AAD94A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B84B-1940-41BB-8F76-54288DAB8304}" type="datetimeFigureOut">
              <a:rPr lang="tr-TR" smtClean="0"/>
              <a:t>20.04.2022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CDF278-0748-479A-B6E7-37FB07724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366FAB-DF17-4A6E-B704-8866A5A0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F96-CE2E-42E6-8960-D471E2808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442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3B67560-A2F9-4FCD-929E-CA24CF559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96BCD2F-EB86-4EA0-9923-9EF778B0C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1B88D8-A410-4927-B05F-3D1AFE72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B84B-1940-41BB-8F76-54288DAB8304}" type="datetimeFigureOut">
              <a:rPr lang="tr-TR" smtClean="0"/>
              <a:t>20.04.2022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96C034-43B0-4A18-B954-6E5E552A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9F15D2-DBC5-4EEC-B1BC-48D8A11A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F96-CE2E-42E6-8960-D471E2808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775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76FE808-B794-486E-9EE2-CB5999F84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0672F3-177B-4723-A7C0-4A24A9CCA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1DE80F4-8995-4C87-9A40-17AAD867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B84B-1940-41BB-8F76-54288DAB8304}" type="datetimeFigureOut">
              <a:rPr lang="tr-TR" smtClean="0"/>
              <a:t>20.04.2022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72DDBC-FF83-4A69-80EA-1FAC9A49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EBA3C62-3E0C-4090-9C1B-326146CD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F96-CE2E-42E6-8960-D471E280875C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21DF14-94DC-4CA7-B08A-700725923BAD}"/>
              </a:ext>
            </a:extLst>
          </p:cNvPr>
          <p:cNvSpPr/>
          <p:nvPr userDrawn="1"/>
        </p:nvSpPr>
        <p:spPr>
          <a:xfrm>
            <a:off x="11672882" y="-148007"/>
            <a:ext cx="655570" cy="6555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4B5E3D8-B559-49FC-84E7-900B409E63B2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9" name="Alt Başlık 2">
            <a:extLst>
              <a:ext uri="{FF2B5EF4-FFF2-40B4-BE49-F238E27FC236}">
                <a16:creationId xmlns:a16="http://schemas.microsoft.com/office/drawing/2014/main" id="{7D50559B-9774-4050-A612-DF3D686DDAC2}"/>
              </a:ext>
            </a:extLst>
          </p:cNvPr>
          <p:cNvSpPr txBox="1">
            <a:spLocks/>
          </p:cNvSpPr>
          <p:nvPr userDrawn="1"/>
        </p:nvSpPr>
        <p:spPr>
          <a:xfrm>
            <a:off x="4052994" y="6271392"/>
            <a:ext cx="4106897" cy="569342"/>
          </a:xfrm>
          <a:prstGeom prst="rect">
            <a:avLst/>
          </a:prstGeom>
          <a:solidFill>
            <a:srgbClr val="B6C9E8"/>
          </a:solidFill>
          <a:ln>
            <a:solidFill>
              <a:srgbClr val="B3C6E7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www.deltayh.com.tr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1100" b="1" dirty="0">
                <a:solidFill>
                  <a:schemeClr val="accent1">
                    <a:lumMod val="50000"/>
                  </a:schemeClr>
                </a:solidFill>
              </a:rPr>
              <a:t>DELTA YAZILIM HİZMETLERİ VE TİCARET LTD. ŞTİ.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C2F40F-0E81-4828-9937-08E3DF1DEE33}"/>
              </a:ext>
            </a:extLst>
          </p:cNvPr>
          <p:cNvGrpSpPr/>
          <p:nvPr userDrawn="1"/>
        </p:nvGrpSpPr>
        <p:grpSpPr>
          <a:xfrm>
            <a:off x="11716452" y="6559227"/>
            <a:ext cx="214313" cy="220663"/>
            <a:chOff x="7015550" y="2614882"/>
            <a:chExt cx="214313" cy="220663"/>
          </a:xfrm>
          <a:solidFill>
            <a:srgbClr val="F6AC19"/>
          </a:solidFill>
        </p:grpSpPr>
        <p:sp>
          <p:nvSpPr>
            <p:cNvPr id="11" name="Freeform 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77EF468-F33C-4C61-8CB0-54D0CDBE43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EC6603"/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Freeform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372D473-0664-424B-8975-6E412455F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C6603"/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74C0EE-C60B-47EB-A65F-51EACCA2985C}"/>
              </a:ext>
            </a:extLst>
          </p:cNvPr>
          <p:cNvGrpSpPr/>
          <p:nvPr userDrawn="1"/>
        </p:nvGrpSpPr>
        <p:grpSpPr>
          <a:xfrm>
            <a:off x="11370388" y="6559227"/>
            <a:ext cx="214313" cy="220663"/>
            <a:chOff x="7395183" y="3832633"/>
            <a:chExt cx="214313" cy="220663"/>
          </a:xfrm>
          <a:solidFill>
            <a:srgbClr val="F6AC19"/>
          </a:solidFill>
        </p:grpSpPr>
        <p:sp>
          <p:nvSpPr>
            <p:cNvPr id="14" name="Freeform 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4D5F026-206A-49D7-A5B4-D69986F770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EC6603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15" name="Freeform 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17399AA-91E5-4B67-9741-5A6295DF07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EC6603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213951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E8B5C22-FA7C-41AD-A0C3-7300C4BB1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45BA5C6-490F-4A24-B1C5-359245070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29AAE4-2E7A-49C3-8B02-7CC253A0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B84B-1940-41BB-8F76-54288DAB8304}" type="datetimeFigureOut">
              <a:rPr lang="tr-TR" smtClean="0"/>
              <a:t>20.04.2022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0F1B6F-0D91-4EF6-899B-B28DA169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4DA05B-0AAB-453F-8CE4-47DFC0B6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F96-CE2E-42E6-8960-D471E2808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71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7F2AAD1-2669-4CB9-9863-A055537A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9CF8C3-5F8F-4FAF-B1B7-C25562AFE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0AB889-00CF-454D-B9C2-A9B39F177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4ECD846-78B1-4A18-B3EC-8CF5B06D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B84B-1940-41BB-8F76-54288DAB8304}" type="datetimeFigureOut">
              <a:rPr lang="tr-TR" smtClean="0"/>
              <a:t>20.04.2022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FE67A93-D1A9-453B-B18B-3DE3A560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3A5133F-7B61-41EA-BB47-7A218E84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F96-CE2E-42E6-8960-D471E2808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42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06ECE39-46E6-4322-8D62-DF195859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6E60DA7-E552-46D0-969D-F16C2FA0B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D7C1379-CC51-4604-B427-37F7598F1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19AE3EC-AFB8-4826-A933-D83C09110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61BB042-E06D-43E4-BF70-FFE90FD7D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DA1E2B5-E21E-4782-9DC9-A6B804F5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B84B-1940-41BB-8F76-54288DAB8304}" type="datetimeFigureOut">
              <a:rPr lang="tr-TR" smtClean="0"/>
              <a:t>20.04.2022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7A7A36E-AD5A-4A42-BD0C-86F3B867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D4DE250-FA8B-4153-A8A3-31B3BC87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F96-CE2E-42E6-8960-D471E2808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04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B256364-77A1-45A3-8A3B-C302958A9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CDDDFE3-8373-4A9E-B807-D7EAD062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B84B-1940-41BB-8F76-54288DAB8304}" type="datetimeFigureOut">
              <a:rPr lang="tr-TR" smtClean="0"/>
              <a:t>20.04.2022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37DBBB1-EC6C-43AA-ADB2-5C9F162D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D2C32CF-624C-4174-A771-DF1475723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F96-CE2E-42E6-8960-D471E2808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26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41B75B5-613E-4A0B-B5F5-162A11945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B84B-1940-41BB-8F76-54288DAB8304}" type="datetimeFigureOut">
              <a:rPr lang="tr-TR" smtClean="0"/>
              <a:t>20.04.2022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862F13B-83E2-4050-8356-92396ACA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3AE8E7A-A6F2-44C1-929C-8AE5A395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F96-CE2E-42E6-8960-D471E2808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707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B2DD2DC-0B9B-4F47-85C7-02EE2188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C41F7F-D221-4D6D-9D35-F7938726D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53E914-ECF4-4251-BF53-3A3397401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C09607D-E0BE-4412-BB1D-8770EA02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B84B-1940-41BB-8F76-54288DAB8304}" type="datetimeFigureOut">
              <a:rPr lang="tr-TR" smtClean="0"/>
              <a:t>20.04.2022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D22489D-E0FB-4D6A-8E09-15554AD1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950D0E7-BB7E-4B42-AAB4-071C8BC4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F96-CE2E-42E6-8960-D471E2808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29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1B5ADF0-6C37-4B80-9B0D-A47ED16B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1837449-8D65-4F49-984D-F13277B31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E415D0C-B1F1-4CED-BD11-51B3F4912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01B210-D1FB-414C-8672-370AE7FCB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B84B-1940-41BB-8F76-54288DAB8304}" type="datetimeFigureOut">
              <a:rPr lang="tr-TR" smtClean="0"/>
              <a:t>20.04.2022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05E2807-AAB1-47AC-A013-DF62C3F5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EB61824-6B15-4E3B-A730-470B5292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8F96-CE2E-42E6-8960-D471E2808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44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alpha val="0"/>
                <a:lumMod val="0"/>
                <a:lumOff val="100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E800740-3AA9-4A70-BEE8-9F6B618A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A0D7388-2876-4687-B202-DFC13677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A4FBF1-D673-496E-BC2C-0BB9BAE21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B84B-1940-41BB-8F76-54288DAB8304}" type="datetimeFigureOut">
              <a:rPr lang="tr-TR" smtClean="0"/>
              <a:t>20.04.2022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572778-FD3E-4AEC-8A27-7D7502136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6051E55-E8A2-4017-A867-EC0433B00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8F96-CE2E-42E6-8960-D471E28087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256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eltayh.com.tr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94EB6CB-1D9F-4BD8-B405-05FE7F965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50" y="125620"/>
            <a:ext cx="1694554" cy="1694554"/>
          </a:xfrm>
          <a:prstGeom prst="rect">
            <a:avLst/>
          </a:prstGeom>
        </p:spPr>
      </p:pic>
      <p:sp>
        <p:nvSpPr>
          <p:cNvPr id="7" name="Alt Başlık 2">
            <a:extLst>
              <a:ext uri="{FF2B5EF4-FFF2-40B4-BE49-F238E27FC236}">
                <a16:creationId xmlns:a16="http://schemas.microsoft.com/office/drawing/2014/main" id="{C799E824-F159-4031-842A-5BFF899490E6}"/>
              </a:ext>
            </a:extLst>
          </p:cNvPr>
          <p:cNvSpPr txBox="1">
            <a:spLocks/>
          </p:cNvSpPr>
          <p:nvPr/>
        </p:nvSpPr>
        <p:spPr>
          <a:xfrm>
            <a:off x="3855282" y="6271392"/>
            <a:ext cx="4106897" cy="569342"/>
          </a:xfrm>
          <a:prstGeom prst="rect">
            <a:avLst/>
          </a:prstGeom>
          <a:solidFill>
            <a:srgbClr val="B7C9E8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www.deltayh.com.tr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1100" b="1" dirty="0">
                <a:solidFill>
                  <a:schemeClr val="accent1">
                    <a:lumMod val="50000"/>
                  </a:schemeClr>
                </a:solidFill>
              </a:rPr>
              <a:t>DELTA YAZILIM HİZMETLERİ VE TİCARET LTD. ŞTİ.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91D434D-3F23-4183-97B2-5C0EE7FA3253}"/>
              </a:ext>
            </a:extLst>
          </p:cNvPr>
          <p:cNvSpPr txBox="1"/>
          <p:nvPr/>
        </p:nvSpPr>
        <p:spPr>
          <a:xfrm>
            <a:off x="2526008" y="3170101"/>
            <a:ext cx="7157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accent1">
                    <a:lumMod val="75000"/>
                  </a:schemeClr>
                </a:solidFill>
              </a:rPr>
              <a:t>Hayatınızı kolaylaştıran çözümler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96D6DC-9C3A-44B3-912D-F29958E07BEF}"/>
              </a:ext>
            </a:extLst>
          </p:cNvPr>
          <p:cNvSpPr txBox="1"/>
          <p:nvPr/>
        </p:nvSpPr>
        <p:spPr>
          <a:xfrm>
            <a:off x="1130060" y="2265225"/>
            <a:ext cx="10429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1">
                    <a:lumMod val="75000"/>
                  </a:schemeClr>
                </a:solidFill>
              </a:rPr>
              <a:t>DELTA YAZILIM HİZMETLERİ VE TİCARET LTD. ŞTİ.</a:t>
            </a:r>
          </a:p>
        </p:txBody>
      </p:sp>
    </p:spTree>
    <p:extLst>
      <p:ext uri="{BB962C8B-B14F-4D97-AF65-F5344CB8AC3E}">
        <p14:creationId xmlns:p14="http://schemas.microsoft.com/office/powerpoint/2010/main" val="279108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B082-D471-4717-A540-17548C35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49" y="1532330"/>
            <a:ext cx="10423828" cy="3479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BORDRO</a:t>
            </a:r>
            <a:r>
              <a:rPr lang="tr-TR" sz="2100" b="1" dirty="0">
                <a:solidFill>
                  <a:schemeClr val="accent1">
                    <a:lumMod val="75000"/>
                  </a:schemeClr>
                </a:solidFill>
              </a:rPr>
              <a:t> YÖNETİMİ</a:t>
            </a:r>
            <a:br>
              <a:rPr lang="en-US" sz="1400" b="1" dirty="0"/>
            </a:br>
            <a:endParaRPr lang="en-GB" sz="1400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776D60F-4966-4810-8362-3CC27CB5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617" y="236801"/>
            <a:ext cx="10347628" cy="101045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r-TR" b="1" dirty="0"/>
              <a:t>Delta </a:t>
            </a:r>
            <a:r>
              <a:rPr lang="en-US" b="1" dirty="0" err="1"/>
              <a:t>Bordro</a:t>
            </a:r>
            <a:r>
              <a:rPr lang="en-US" b="1" dirty="0"/>
              <a:t> </a:t>
            </a:r>
            <a:r>
              <a:rPr lang="en-US" b="1" dirty="0" err="1"/>
              <a:t>Yönetimi</a:t>
            </a:r>
            <a:endParaRPr lang="tr-TR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2E126-9E50-42C1-B452-D1F6E3C909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17" y="2339594"/>
            <a:ext cx="4328569" cy="2330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B685A2-46FF-4ABA-B3FC-1E3DCD467B1E}"/>
              </a:ext>
            </a:extLst>
          </p:cNvPr>
          <p:cNvSpPr txBox="1"/>
          <p:nvPr/>
        </p:nvSpPr>
        <p:spPr>
          <a:xfrm>
            <a:off x="6003985" y="2247688"/>
            <a:ext cx="5305245" cy="246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28600" algn="l"/>
              </a:tabLst>
            </a:pPr>
            <a:r>
              <a:rPr lang="tr-TR" sz="1300" b="1" dirty="0">
                <a:solidFill>
                  <a:schemeClr val="accent1">
                    <a:lumMod val="75000"/>
                  </a:schemeClr>
                </a:solidFill>
              </a:rPr>
              <a:t>Ücret Bordrosu Paket Programı 5510 Sayılı Sosyal Sigortalar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300" b="1" dirty="0">
                <a:solidFill>
                  <a:schemeClr val="accent1">
                    <a:lumMod val="75000"/>
                  </a:schemeClr>
                </a:solidFill>
              </a:rPr>
              <a:t>kanununa göre çalışmaktadır.</a:t>
            </a:r>
            <a:endParaRPr lang="en-US" sz="13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tabLst>
                <a:tab pos="228600" algn="l"/>
              </a:tabLst>
            </a:pPr>
            <a:endParaRPr lang="en-US" sz="13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tabLst>
                <a:tab pos="228600" algn="l"/>
              </a:tabLst>
            </a:pP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(Bu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kapsamın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amacı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sosyal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sigortalar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ile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genel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sağlık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sigortası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bakımından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kişileri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güvence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altına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almak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bu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sigortalardan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yararlanacak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kişileri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sağlanacak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hakları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bu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haklardan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yararlanma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şartları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ile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finansman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karşılanma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yöntemlerini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belirlemek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sosyal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sigortaların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genel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sağlık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sigortasının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işleyişi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ile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ilgili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usûl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esasları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düzenlemektir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596280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B082-D471-4717-A540-17548C35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159" y="1898463"/>
            <a:ext cx="5262906" cy="44763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Bordro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Sicil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işlemleri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ve Delta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Hr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ile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entegrasyon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Puantaj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ve Delta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Hr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entegrasyon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İzin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Avans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, ..)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</a:rPr>
              <a:t>Puantaj İşlemleri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Excel'den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Aktarım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Toplu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Tahakkuk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Avans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İşlemleri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Taksitli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Borç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Takip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İşlemleri</a:t>
            </a: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Banka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İşlemleri</a:t>
            </a: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Ödeme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sahaları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Tanımlama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İkramiye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Fazla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mesai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vb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…)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Transfer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İşlemleri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Personel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Zammı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(Geri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Dönüş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Mümkün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Muhasebe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İşlemleri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Entegrasyon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SGK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Entegrasyonu</a:t>
            </a: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BES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İşlemleri</a:t>
            </a: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Özel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Sağlık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Sigortası</a:t>
            </a: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776D60F-4966-4810-8362-3CC27CB5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71" y="195237"/>
            <a:ext cx="10356255" cy="1081472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r-TR" b="1" dirty="0"/>
              <a:t>Delta </a:t>
            </a:r>
            <a:r>
              <a:rPr lang="en-US" b="1" dirty="0" err="1"/>
              <a:t>Bordro</a:t>
            </a:r>
            <a:r>
              <a:rPr lang="en-US" b="1" dirty="0"/>
              <a:t> </a:t>
            </a:r>
            <a:r>
              <a:rPr lang="en-US" b="1" dirty="0" err="1"/>
              <a:t>Yönetimi</a:t>
            </a:r>
            <a:endParaRPr lang="tr-TR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D37CA-2F0B-4EA5-92CC-21A22906BB3C}"/>
              </a:ext>
            </a:extLst>
          </p:cNvPr>
          <p:cNvSpPr txBox="1">
            <a:spLocks/>
          </p:cNvSpPr>
          <p:nvPr/>
        </p:nvSpPr>
        <p:spPr>
          <a:xfrm>
            <a:off x="6526704" y="1909329"/>
            <a:ext cx="4861563" cy="447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Döviz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bazında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Ödeme</a:t>
            </a: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Fark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Bordrosu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Yapabilme</a:t>
            </a: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SGK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işveren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teşviklerinin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otomatik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hesaplama</a:t>
            </a: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v-SE" sz="1400" b="1" dirty="0">
                <a:solidFill>
                  <a:schemeClr val="accent1">
                    <a:lumMod val="75000"/>
                  </a:schemeClr>
                </a:solidFill>
              </a:rPr>
              <a:t>Muhtasar E-Bildirge, Vergi ve İstihdam Txt dosya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Muhtasar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Vergi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/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İstihdam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Raporları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Kısa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Çalışma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Ödeneği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Eksik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Gün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Neden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Tanımları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Kredi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Modülü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İcra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Modülü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Tanımlanabilir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Rapor</a:t>
            </a: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Yetkilendirme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işlemleri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Kanuni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Parametreler</a:t>
            </a: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Detay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loglama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işlemleri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E-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Bordro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(web portal)</a:t>
            </a: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933B65-AD06-48F8-8026-205BF473DC4C}"/>
              </a:ext>
            </a:extLst>
          </p:cNvPr>
          <p:cNvSpPr txBox="1">
            <a:spLocks/>
          </p:cNvSpPr>
          <p:nvPr/>
        </p:nvSpPr>
        <p:spPr>
          <a:xfrm>
            <a:off x="3649287" y="1365149"/>
            <a:ext cx="6187425" cy="45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0070C0"/>
                </a:solidFill>
              </a:rPr>
              <a:t>Bordro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Uygulamamızın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Bazı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Özellikleri</a:t>
            </a:r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0741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B082-D471-4717-A540-17548C35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49" y="1532330"/>
            <a:ext cx="10423828" cy="3479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BORDRO</a:t>
            </a:r>
            <a:r>
              <a:rPr lang="tr-TR" sz="2100" b="1" dirty="0">
                <a:solidFill>
                  <a:schemeClr val="accent1">
                    <a:lumMod val="75000"/>
                  </a:schemeClr>
                </a:solidFill>
              </a:rPr>
              <a:t> YÖNETİMİ</a:t>
            </a:r>
            <a:br>
              <a:rPr lang="en-US" sz="1400" b="1" dirty="0"/>
            </a:br>
            <a:endParaRPr lang="en-GB" sz="1400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776D60F-4966-4810-8362-3CC27CB5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617" y="236801"/>
            <a:ext cx="10347628" cy="101045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r-TR" b="1" dirty="0"/>
              <a:t>Delta </a:t>
            </a:r>
            <a:r>
              <a:rPr lang="en-US" b="1" dirty="0" err="1"/>
              <a:t>Bordro</a:t>
            </a:r>
            <a:r>
              <a:rPr lang="en-US" b="1" dirty="0"/>
              <a:t> </a:t>
            </a:r>
            <a:r>
              <a:rPr lang="en-US" b="1" dirty="0" err="1"/>
              <a:t>Yönetimi</a:t>
            </a:r>
            <a:endParaRPr lang="tr-TR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2B94C-55CD-44BF-879C-8F1BFA058E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30617" y="1880274"/>
            <a:ext cx="5672832" cy="4200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AC53DE-A8E9-48AC-8F99-A47A47224C81}"/>
              </a:ext>
            </a:extLst>
          </p:cNvPr>
          <p:cNvSpPr txBox="1"/>
          <p:nvPr/>
        </p:nvSpPr>
        <p:spPr>
          <a:xfrm>
            <a:off x="6958642" y="1685470"/>
            <a:ext cx="4419603" cy="3957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28600" algn="l"/>
              </a:tabLst>
            </a:pP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Personel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sicil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bilgisi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seçilerek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personele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ait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tüm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bilgilere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>
              <a:lnSpc>
                <a:spcPct val="150000"/>
              </a:lnSpc>
              <a:tabLst>
                <a:tab pos="228600" algn="l"/>
              </a:tabLst>
            </a:pP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kolayca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ulaşılabilmektedir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Özlük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Bilgileri</a:t>
            </a: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Tahakkuk_12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Aylık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Bordro</a:t>
            </a: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Vizite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Rapor</a:t>
            </a: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Agi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İcra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Borç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Bilgileri</a:t>
            </a: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Çalışma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Belgesi</a:t>
            </a: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Vergi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Bilgileri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gibi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“HF” butonu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ile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“H</a:t>
            </a: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ızlı 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iltre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uygulanabilir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 Sistemde tanımlı olan tüm verileri 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ıralayabilir veya aranan değere göre sonuçları sadeleştirilerek ekrana getirebilirsiniz.</a:t>
            </a: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79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B082-D471-4717-A540-17548C35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49" y="1532330"/>
            <a:ext cx="10423828" cy="3479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BORDRO</a:t>
            </a:r>
            <a:r>
              <a:rPr lang="tr-TR" sz="2100" b="1" dirty="0">
                <a:solidFill>
                  <a:schemeClr val="accent1">
                    <a:lumMod val="75000"/>
                  </a:schemeClr>
                </a:solidFill>
              </a:rPr>
              <a:t> YÖNETİMİ</a:t>
            </a:r>
            <a:br>
              <a:rPr lang="en-US" sz="1400" b="1" dirty="0"/>
            </a:br>
            <a:endParaRPr lang="en-GB" sz="1400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776D60F-4966-4810-8362-3CC27CB5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617" y="236801"/>
            <a:ext cx="10347628" cy="101045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r-TR" b="1" dirty="0"/>
              <a:t>Delta </a:t>
            </a:r>
            <a:r>
              <a:rPr lang="en-US" b="1" dirty="0" err="1"/>
              <a:t>Bordro</a:t>
            </a:r>
            <a:r>
              <a:rPr lang="en-US" b="1" dirty="0"/>
              <a:t> </a:t>
            </a:r>
            <a:r>
              <a:rPr lang="en-US" b="1" dirty="0" err="1"/>
              <a:t>Yönetimi</a:t>
            </a:r>
            <a:endParaRPr lang="tr-TR" b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FECCCCE-D4DA-4B15-9F5E-039D93D85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63" y="1880273"/>
            <a:ext cx="10347628" cy="434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26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B082-D471-4717-A540-17548C35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49" y="1532330"/>
            <a:ext cx="10423828" cy="3479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BORDRO</a:t>
            </a:r>
            <a:r>
              <a:rPr lang="tr-TR" sz="2100" b="1" dirty="0">
                <a:solidFill>
                  <a:schemeClr val="accent1">
                    <a:lumMod val="75000"/>
                  </a:schemeClr>
                </a:solidFill>
              </a:rPr>
              <a:t> YÖNETİMİ</a:t>
            </a:r>
            <a:br>
              <a:rPr lang="en-US" sz="1400" b="1" dirty="0"/>
            </a:br>
            <a:endParaRPr lang="en-GB" sz="1400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776D60F-4966-4810-8362-3CC27CB5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617" y="236801"/>
            <a:ext cx="10347628" cy="101045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r-TR" b="1" dirty="0"/>
              <a:t>Delta </a:t>
            </a:r>
            <a:r>
              <a:rPr lang="en-US" b="1" dirty="0" err="1"/>
              <a:t>Bordro</a:t>
            </a:r>
            <a:r>
              <a:rPr lang="en-US" b="1" dirty="0"/>
              <a:t> </a:t>
            </a:r>
            <a:r>
              <a:rPr lang="en-US" b="1" dirty="0" err="1"/>
              <a:t>Yönetimi</a:t>
            </a:r>
            <a:endParaRPr lang="tr-TR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1C350-2F39-42B8-A229-64F149AC503A}"/>
              </a:ext>
            </a:extLst>
          </p:cNvPr>
          <p:cNvPicPr/>
          <p:nvPr/>
        </p:nvPicPr>
        <p:blipFill rotWithShape="1">
          <a:blip r:embed="rId2"/>
          <a:srcRect l="-1" r="623"/>
          <a:stretch/>
        </p:blipFill>
        <p:spPr bwMode="auto">
          <a:xfrm>
            <a:off x="1030617" y="1880275"/>
            <a:ext cx="5303736" cy="439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079CEE-71A7-4799-97DD-95C192AE0AEA}"/>
              </a:ext>
            </a:extLst>
          </p:cNvPr>
          <p:cNvSpPr txBox="1"/>
          <p:nvPr/>
        </p:nvSpPr>
        <p:spPr>
          <a:xfrm>
            <a:off x="6367421" y="1528044"/>
            <a:ext cx="5010824" cy="3057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28600" algn="l"/>
              </a:tabLst>
            </a:pPr>
            <a:r>
              <a:rPr lang="tr-TR" sz="13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300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tabLst>
                <a:tab pos="228600" algn="l"/>
              </a:tabLst>
            </a:pPr>
            <a:r>
              <a:rPr lang="tr-TR" sz="1300" b="1" dirty="0">
                <a:solidFill>
                  <a:schemeClr val="accent1">
                    <a:lumMod val="75000"/>
                  </a:schemeClr>
                </a:solidFill>
              </a:rPr>
              <a:t>Excel ile veri alış verişi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yapılabilmektedir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lvl="0" algn="just">
              <a:lnSpc>
                <a:spcPct val="150000"/>
              </a:lnSpc>
              <a:tabLst>
                <a:tab pos="228600" algn="l"/>
              </a:tabLst>
            </a:pPr>
            <a:endParaRPr lang="en-US" sz="13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Tanımlanabilen tüm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raporların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Excel çıktısı alınabilir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Excel üzerinde tutulan bir puantaj tablosundan toplu tahakkuka veri alışı sağlanabilir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Excelde yapılan bir 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ü</a:t>
            </a: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cret çalışması sicil bilgilerine aktarılabilir.</a:t>
            </a: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Excel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ile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sicil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bilgilerine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veri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aktarımı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veya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veri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güncellemesi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yapılabilir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US" sz="13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B082-D471-4717-A540-17548C35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49" y="1532330"/>
            <a:ext cx="10423828" cy="3479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BORDRO</a:t>
            </a:r>
            <a:r>
              <a:rPr lang="tr-TR" sz="2100" b="1" dirty="0">
                <a:solidFill>
                  <a:schemeClr val="accent1">
                    <a:lumMod val="75000"/>
                  </a:schemeClr>
                </a:solidFill>
              </a:rPr>
              <a:t> YÖNETİMİ</a:t>
            </a:r>
            <a:br>
              <a:rPr lang="en-US" sz="1400" b="1" dirty="0"/>
            </a:br>
            <a:endParaRPr lang="en-GB" sz="1400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776D60F-4966-4810-8362-3CC27CB5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617" y="236801"/>
            <a:ext cx="10347628" cy="101045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r-TR" b="1" dirty="0"/>
              <a:t>Delta </a:t>
            </a:r>
            <a:r>
              <a:rPr lang="en-US" b="1" dirty="0" err="1"/>
              <a:t>Bordro</a:t>
            </a:r>
            <a:r>
              <a:rPr lang="en-US" b="1" dirty="0"/>
              <a:t> </a:t>
            </a:r>
            <a:r>
              <a:rPr lang="en-US" b="1" dirty="0" err="1"/>
              <a:t>Yönetimi</a:t>
            </a:r>
            <a:endParaRPr lang="tr-TR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66698-CCFA-4698-8372-420ACA1523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30617" y="1880274"/>
            <a:ext cx="4688696" cy="4339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8E9FAA-CC93-47A9-9E38-173290302384}"/>
              </a:ext>
            </a:extLst>
          </p:cNvPr>
          <p:cNvSpPr txBox="1"/>
          <p:nvPr/>
        </p:nvSpPr>
        <p:spPr>
          <a:xfrm>
            <a:off x="5863023" y="1811670"/>
            <a:ext cx="5454833" cy="2330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1300" b="1" dirty="0">
                <a:solidFill>
                  <a:schemeClr val="accent1">
                    <a:lumMod val="75000"/>
                  </a:schemeClr>
                </a:solidFill>
              </a:rPr>
              <a:t>Personel icra </a:t>
            </a: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takibi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yapılmaktadır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Yapılan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aylık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300" b="1" dirty="0">
                <a:solidFill>
                  <a:schemeClr val="accent1">
                    <a:lumMod val="75000"/>
                  </a:schemeClr>
                </a:solidFill>
              </a:rPr>
              <a:t>kesinti</a:t>
            </a: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leri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biten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ve </a:t>
            </a: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devam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eden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icra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accent1">
                    <a:lumMod val="75000"/>
                  </a:schemeClr>
                </a:solidFill>
              </a:rPr>
              <a:t>dosyalarını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300" b="1" dirty="0">
                <a:solidFill>
                  <a:schemeClr val="accent1">
                    <a:lumMod val="75000"/>
                  </a:schemeClr>
                </a:solidFill>
              </a:rPr>
              <a:t>takip etmek mümkündür.</a:t>
            </a:r>
            <a:endParaRPr lang="en-US" sz="13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Personel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icra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kesintisi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bordro hesa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bında</a:t>
            </a: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 otomatik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gerçekleştirilir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İcra kesintileri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bildirim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sırasına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göre</a:t>
            </a: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 sisteme tanımlan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ır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Sistem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cra sırasına göre,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icra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tutarlarını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kesmeye devam ede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r.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İcra bor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ç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takibi</a:t>
            </a: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 ve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icra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300" dirty="0">
                <a:solidFill>
                  <a:schemeClr val="accent1">
                    <a:lumMod val="75000"/>
                  </a:schemeClr>
                </a:solidFill>
              </a:rPr>
              <a:t>ödeme tutarları için detay rapor oluştu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</a:rPr>
              <a:t>rulur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112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B082-D471-4717-A540-17548C35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49" y="1532330"/>
            <a:ext cx="10423828" cy="3479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BORDRO</a:t>
            </a:r>
            <a:r>
              <a:rPr lang="tr-TR" sz="2100" b="1" dirty="0">
                <a:solidFill>
                  <a:schemeClr val="accent1">
                    <a:lumMod val="75000"/>
                  </a:schemeClr>
                </a:solidFill>
              </a:rPr>
              <a:t> YÖNETİMİ</a:t>
            </a:r>
            <a:br>
              <a:rPr lang="en-US" sz="1400" b="1" dirty="0"/>
            </a:br>
            <a:endParaRPr lang="en-GB" sz="1400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776D60F-4966-4810-8362-3CC27CB5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617" y="236801"/>
            <a:ext cx="10347628" cy="101045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r-TR" b="1" dirty="0"/>
              <a:t>Delta </a:t>
            </a:r>
            <a:r>
              <a:rPr lang="en-US" b="1" dirty="0" err="1"/>
              <a:t>Bordro</a:t>
            </a:r>
            <a:r>
              <a:rPr lang="en-US" b="1" dirty="0"/>
              <a:t> </a:t>
            </a:r>
            <a:r>
              <a:rPr lang="en-US" b="1" dirty="0" err="1"/>
              <a:t>Yönetimi</a:t>
            </a:r>
            <a:endParaRPr lang="tr-TR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E8533-41FF-487F-BCA2-3AD13D6A00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17" y="2165353"/>
            <a:ext cx="3304458" cy="2776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064C58-3980-402F-B172-E9DF5B07C8E9}"/>
              </a:ext>
            </a:extLst>
          </p:cNvPr>
          <p:cNvSpPr txBox="1"/>
          <p:nvPr/>
        </p:nvSpPr>
        <p:spPr>
          <a:xfrm>
            <a:off x="4591321" y="2165353"/>
            <a:ext cx="6570062" cy="982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228600" algn="l"/>
              </a:tabLst>
            </a:pP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</a:rPr>
              <a:t>E-Bildirge,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</a:rPr>
              <a:t>İşe giriş ve işten çıkış bildirgelerinin SGK Sitesine toplu veya tek tek SGK şifrelerini tekrar tekrar girmeden otomatik olarak kaydetmek mümkündür.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0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FC544C0B-16D7-44FC-B70F-656E0DFA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315" y="236801"/>
            <a:ext cx="10393313" cy="101045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tr-TR" b="1" dirty="0"/>
              <a:t>Referanslarımız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562647-A332-4613-AD01-A044F927E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Son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Projelerimiz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Flormar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Yves Rocher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İstinye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Universitesi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Tchibo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İsPark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CGV Mars Cinema Group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CCC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Telus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International (Call Center)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0655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1BDB2-27AE-41D3-9EBC-D3FABA46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95" y="1825624"/>
            <a:ext cx="4002915" cy="4666615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ALKAŞ ALIŞVERİŞ MERKEZLERİ DANIŞMANLIK LTD.ŞTİ.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ATIG YATIRIM MENKUL DEĞERLER A.Ş.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BAHARİYE MENSUCAT SAN. VE TİC.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BANTAŞ GÜVENLİK HİZMETLERİ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BASF TÜRK KİMYA SAN. VE TİC. LTD ŞTİ.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BDO SERBEST MUHASEBECİ MALİ MÜŞAVİRLİK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BELL HOLDİNG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BELLA TEKSTİL A.Ş.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BİLKAY BİLGİ KAYIT ORG.VE TİCARET LİMİTED ŞTİ.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BİRİNCİ OTOMOTİV SANAYİ VE TİC. A.Ş.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BOSS YÖNETİŞİM HİZMETLERİ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BURGA ÖZEL GÜVENLİK HİZMETLERİ LTD.ŞTİ.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CEREBRA BAĞIMSIZ DENETİM SMMM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CEYO ORTAPEDİK SANDALET SAN. VE TİC.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CHEMETALL SANAYİ KİMYASALLARI TİCARET SANAYİ A.Ş. </a:t>
            </a: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FC544C0B-16D7-44FC-B70F-656E0DFA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315" y="236801"/>
            <a:ext cx="10393313" cy="101045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tr-TR" b="1" dirty="0"/>
              <a:t>Referanslarımız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CC6430-B7D3-47C6-9165-963E5A7C8C12}"/>
              </a:ext>
            </a:extLst>
          </p:cNvPr>
          <p:cNvSpPr txBox="1">
            <a:spLocks/>
          </p:cNvSpPr>
          <p:nvPr/>
        </p:nvSpPr>
        <p:spPr>
          <a:xfrm>
            <a:off x="5398687" y="1814127"/>
            <a:ext cx="4699958" cy="4666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COMPETENCE CALL CENTER İSTANBUL ÇAĞRI MERKEZİ HİZ. A.Ş.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COVERIS RIGID TURKEY AMBALAJ SAN. A.Ş.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DEMİRSAN HADDECİLİK SAN. VE TİC.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DENGE DENETİM YEMİNLİ MALİ MÜŞAVİRLİK A.Ş. (MAZARS)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DENGE BAŞKENT SMMM LTD.ŞTİ.  (MAZARS)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DENİZBANK A.Ş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DERELİ GRAFİK MATBAA MALZEMELERİ TİC.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DİNAMİK YAPI SANAY VE TİCARET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EGE S.M.M.M. LTD.ŞTİ.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EGELİ &amp; CO YATIRIM ORTAKLIĞI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ENTEGRE HARÇ SANAYİ ve TİC.A.Ş.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ETİYA BİLGİ TEKNOLOJİLERİ YAZILIM SAN.VE TİC.A.Ş.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EUROP ASSISTANCE YARDIM VE DESTEK HİZMETLERİ TİC A.Ş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GALATA MENKUL DEĞERLER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GENERALİ SİGORTA A.Ş. </a:t>
            </a:r>
          </a:p>
        </p:txBody>
      </p:sp>
    </p:spTree>
    <p:extLst>
      <p:ext uri="{BB962C8B-B14F-4D97-AF65-F5344CB8AC3E}">
        <p14:creationId xmlns:p14="http://schemas.microsoft.com/office/powerpoint/2010/main" val="1890390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1BDB2-27AE-41D3-9EBC-D3FABA46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800" y="1791120"/>
            <a:ext cx="5055070" cy="4666615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GLOBAL MENKUL DEĞERLER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HEDEF FİNANSAL HİZMETLER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INNOVEX SAĞLIK ÜRÜNLERİ PAZ.HİZ.DAN.A.Ş.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ISPARK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KPMG BAĞIMSIZ DENETİM VE SMMM A.Ş.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M.FADULLAH CERRAHOĞLU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MAK GIDA MAD.SAN.VE TİC.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MANGO TR TEKSTİL TİC LTD.ŞTİ.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MARS SINEMA TURİZM VE SPORTİF İŞLETMECİLİĞİ A.Ş. (CINEMAXIMUM)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MASPO ENERJİ SAN.VE TİC. A.Ş.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MITSUI &amp; CO.EUROPE PLC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MTU MOTOR TÜRBÜN SAN. VE TİCARET 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NART SİGORTA VE REASURANS BROKERLİĞİ A.Ş.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NATUREL KOZMETİK TİCARET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ORGANİK HOLDİNG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ORGANİK KİMYA SANAYİ VE TİCARET A.Ş </a:t>
            </a: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FC544C0B-16D7-44FC-B70F-656E0DFA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315" y="236801"/>
            <a:ext cx="10393313" cy="101045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tr-TR" b="1" dirty="0"/>
              <a:t>Referanslarımız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089A9A-7111-4B4C-AD37-C0A071A221BE}"/>
              </a:ext>
            </a:extLst>
          </p:cNvPr>
          <p:cNvSpPr txBox="1">
            <a:spLocks/>
          </p:cNvSpPr>
          <p:nvPr/>
        </p:nvSpPr>
        <p:spPr>
          <a:xfrm>
            <a:off x="5893270" y="1825624"/>
            <a:ext cx="4337649" cy="4666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OYAK MENKUL DEĞERLER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ÖZYOL HOLDİNG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PİGMENT OFSET VE DİGİTAL BASKI TİCARET LTD.ŞTİ.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RASYOTEK İNSAN KAYNAKLARI BİLİŞİM A.Ş.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REGUS YÖNETİM VE DANIŞMANLIK LTD.ŞTİ.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SASAM TEKSTİL PAZARLAMA SAN. VE TİCARET LTD.ŞTİ.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TERA MENKUL DEĞERLER A.Ş.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TOKSÖZ SPOR MALZEMELERİ TİC. A.Ş. (SPORTIVE)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TOYOTETSU OTOMOTİV PARÇALARI SAN.VE TİC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TW BİLGİ VE İLETİŞİM HİZMETLERİ A.Ş. (TRENKWALDER)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TURKISH BANK A.Ş.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TURKLAND BANK A.Ş.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UZMAN BİLİŞİM DANIŞMANLIK A.Ş. 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VİSTA TURİZM SEYAHAT A.Ş </a:t>
            </a:r>
          </a:p>
          <a:p>
            <a:pPr>
              <a:buBlip>
                <a:blip r:embed="rId2"/>
              </a:buBlip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ZİRAAT PORTFÖY YÖNETİMİ A.Ş.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8817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B082-D471-4717-A540-17548C35D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İşletmelerin Bordro ,Erp(Üretim, Satış, Muhasebe, …),Demirbaş ve İnsan kaynakları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süreçlerini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entegre olarak,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digital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ortamında gerçekleştirmelerini sağlayan yazılımlar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ı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geliştirir, satış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larını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gerçekleştirir ve destek hizmetlerini yürütür.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İşletmelerin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firmalarına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özel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ihtiyaçlar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ı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için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web,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mobil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ve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masaüstü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uygulamalar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üretir.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776D60F-4966-4810-8362-3CC27CB5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20" y="236801"/>
            <a:ext cx="10356254" cy="101045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HAKKIMIZDA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203831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A3586A34-4EF7-450C-BDDE-CA2E17A337CA}"/>
              </a:ext>
            </a:extLst>
          </p:cNvPr>
          <p:cNvSpPr txBox="1"/>
          <p:nvPr/>
        </p:nvSpPr>
        <p:spPr>
          <a:xfrm>
            <a:off x="4291376" y="2919937"/>
            <a:ext cx="3523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Pacifico" panose="02000000000000000000" pitchFamily="2" charset="0"/>
              </a:rPr>
              <a:t>Teşekkür</a:t>
            </a:r>
            <a:r>
              <a:rPr lang="id-ID" sz="4000" dirty="0">
                <a:solidFill>
                  <a:srgbClr val="EC6603"/>
                </a:solidFill>
                <a:latin typeface="Pacifico" panose="02000000000000000000" pitchFamily="2" charset="0"/>
              </a:rPr>
              <a:t> </a:t>
            </a:r>
            <a:r>
              <a:rPr lang="tr-T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Pacifico" panose="02000000000000000000" pitchFamily="2" charset="0"/>
              </a:rPr>
              <a:t>Ederiz.</a:t>
            </a:r>
            <a:endParaRPr lang="id-ID" sz="4000" dirty="0">
              <a:solidFill>
                <a:schemeClr val="tx1">
                  <a:lumMod val="75000"/>
                  <a:lumOff val="25000"/>
                </a:schemeClr>
              </a:solidFill>
              <a:latin typeface="Pacific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9CB485-704E-486F-ACE7-AA730CD215D6}"/>
              </a:ext>
            </a:extLst>
          </p:cNvPr>
          <p:cNvSpPr txBox="1"/>
          <p:nvPr/>
        </p:nvSpPr>
        <p:spPr>
          <a:xfrm>
            <a:off x="1130060" y="1971933"/>
            <a:ext cx="10429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1">
                    <a:lumMod val="50000"/>
                  </a:schemeClr>
                </a:solidFill>
              </a:rPr>
              <a:t>DELTA YAZILIM HİZMETLERİ VE TİCARET LTD. ŞTİ.</a:t>
            </a:r>
          </a:p>
        </p:txBody>
      </p:sp>
    </p:spTree>
    <p:extLst>
      <p:ext uri="{BB962C8B-B14F-4D97-AF65-F5344CB8AC3E}">
        <p14:creationId xmlns:p14="http://schemas.microsoft.com/office/powerpoint/2010/main" val="369645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B082-D471-4717-A540-17548C35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968" y="1825625"/>
            <a:ext cx="10462406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Delta İnsan Kaynakları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Delta Bordro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Delta Kurumsal Kaynak Yönetimi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(ERP)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Delta Demirbaş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Delta Özel Yazılım Projeleri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776D60F-4966-4810-8362-3CC27CB5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72" y="236801"/>
            <a:ext cx="10339002" cy="101045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tr-TR" b="1" dirty="0"/>
              <a:t>Ü</a:t>
            </a:r>
            <a:r>
              <a:rPr lang="en-US" b="1" dirty="0"/>
              <a:t>RÜNLERİMİZ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20529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B082-D471-4717-A540-17548C35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672" y="5262113"/>
            <a:ext cx="7513607" cy="940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Personellerinizin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işe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başlangıcından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ayrılmasına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kadar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olan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tüm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süreçlerin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takip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edilebildiği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iç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ve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dış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uygulamalar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ile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entegrasyonların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yapılabildiği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dinamik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raporların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tanımlandığı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ve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alınabildiği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insan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kaynakları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yönetim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sistemidir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776D60F-4966-4810-8362-3CC27CB5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71" y="195237"/>
            <a:ext cx="10356255" cy="1081472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r-TR" b="1" dirty="0"/>
              <a:t>D</a:t>
            </a:r>
            <a:r>
              <a:rPr lang="en-US" b="1" dirty="0"/>
              <a:t>ELTA İNSAN KAYNAKLARI YÖNETİMİ</a:t>
            </a:r>
            <a:endParaRPr lang="tr-TR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6D039D-B830-4D95-A007-E482D97FE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823" y="1483743"/>
            <a:ext cx="5232640" cy="348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2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B082-D471-4717-A540-17548C35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71" y="1968119"/>
            <a:ext cx="4179742" cy="44763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Özlük Yönetimi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Izin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Yönetimi (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Esnek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Tanımlama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imkanı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Bordro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Yönetimi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Puantaj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işlemleri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E-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Bordro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Portal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Organizasyon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Yönetimi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İşe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lım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Yönetimi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Eğitim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Yönetimi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Zimmet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Yönetimi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Masraf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Yönetimi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Seyahat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Yönetimi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Seyahat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Vize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Yönetimi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Sigorta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Poliçe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Yönetimi</a:t>
            </a: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776D60F-4966-4810-8362-3CC27CB5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71" y="195237"/>
            <a:ext cx="10356255" cy="1081472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r-TR" b="1" dirty="0"/>
              <a:t>Delta </a:t>
            </a:r>
            <a:r>
              <a:rPr lang="en-US" b="1" dirty="0"/>
              <a:t>İnsan Kaynakları</a:t>
            </a:r>
            <a:endParaRPr lang="tr-TR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D37CA-2F0B-4EA5-92CC-21A22906BB3C}"/>
              </a:ext>
            </a:extLst>
          </p:cNvPr>
          <p:cNvSpPr txBox="1">
            <a:spLocks/>
          </p:cNvSpPr>
          <p:nvPr/>
        </p:nvSpPr>
        <p:spPr>
          <a:xfrm>
            <a:off x="5396655" y="1935207"/>
            <a:ext cx="4861563" cy="447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Disiplin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İşlemleri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</a:rPr>
              <a:t>Yönetimi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Öneri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</a:rPr>
              <a:t>Yönetimi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Duyuru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</a:rPr>
              <a:t>Yönetimi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Aktivite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</a:rPr>
              <a:t>Yönetimi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Sınav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ve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Anket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</a:rPr>
              <a:t>Yönetimi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Personel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Servis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Yönetimi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Prim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Öneri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Yönetimi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Atama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Yönetimi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Görev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Tanımları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ve </a:t>
            </a:r>
            <a:r>
              <a:rPr lang="en-US" sz="1400" b="1">
                <a:solidFill>
                  <a:schemeClr val="accent1">
                    <a:lumMod val="75000"/>
                  </a:schemeClr>
                </a:solidFill>
              </a:rPr>
              <a:t>Dokümanları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Lokasyon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Mesai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</a:rPr>
              <a:t>Yönetimi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Puantaj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Ik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süreçlerinde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onay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işlemleri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ve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süreli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yetki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devri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360 </a:t>
            </a: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erece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Performans </a:t>
            </a: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eğerlendirme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933B65-AD06-48F8-8026-205BF473DC4C}"/>
              </a:ext>
            </a:extLst>
          </p:cNvPr>
          <p:cNvSpPr txBox="1">
            <a:spLocks/>
          </p:cNvSpPr>
          <p:nvPr/>
        </p:nvSpPr>
        <p:spPr>
          <a:xfrm>
            <a:off x="3649287" y="1365149"/>
            <a:ext cx="6187425" cy="453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70C0"/>
                </a:solidFill>
              </a:rPr>
              <a:t> İnsan Kaynakları </a:t>
            </a:r>
            <a:r>
              <a:rPr lang="en-US" sz="2400" b="1" dirty="0" err="1">
                <a:solidFill>
                  <a:srgbClr val="0070C0"/>
                </a:solidFill>
              </a:rPr>
              <a:t>Uygulamamızın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Bazı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Özellikleri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7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B082-D471-4717-A540-17548C35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71" y="1968119"/>
            <a:ext cx="7009206" cy="44763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İş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Kazaları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Yönetimi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Fazla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Mesai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Yönetimi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Kurumsal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Dökuman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Yönetimi</a:t>
            </a:r>
            <a:endParaRPr lang="tr-TR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Tanımlanabilir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ve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Yetkilendirilebilir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Raporlar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(Pivot ,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Liste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, Excel)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Kayıtlara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Doküman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Ekleme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(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Word,Excel,Power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Point vb.)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İki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adımlı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kimlik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doğrulama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(Two-factor authentication,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Sms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, Google Authenticator)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Lms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(E-Learning)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Entegrasyonu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Entegrasyon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yetenekleri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Zamanlanmış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Görevler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Loglama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işlemleri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776D60F-4966-4810-8362-3CC27CB5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71" y="195237"/>
            <a:ext cx="10356255" cy="1081472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r-TR" b="1" dirty="0"/>
              <a:t>Delta </a:t>
            </a:r>
            <a:r>
              <a:rPr lang="en-US" b="1" dirty="0"/>
              <a:t>İnsan Kaynakları</a:t>
            </a:r>
            <a:endParaRPr lang="tr-TR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D37CA-2F0B-4EA5-92CC-21A22906BB3C}"/>
              </a:ext>
            </a:extLst>
          </p:cNvPr>
          <p:cNvSpPr txBox="1">
            <a:spLocks/>
          </p:cNvSpPr>
          <p:nvPr/>
        </p:nvSpPr>
        <p:spPr>
          <a:xfrm>
            <a:off x="5396655" y="1935207"/>
            <a:ext cx="4861563" cy="447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tr-T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933B65-AD06-48F8-8026-205BF473DC4C}"/>
              </a:ext>
            </a:extLst>
          </p:cNvPr>
          <p:cNvSpPr txBox="1">
            <a:spLocks/>
          </p:cNvSpPr>
          <p:nvPr/>
        </p:nvSpPr>
        <p:spPr>
          <a:xfrm>
            <a:off x="3649287" y="1365149"/>
            <a:ext cx="6187425" cy="45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70C0"/>
                </a:solidFill>
              </a:rPr>
              <a:t> İnsan Kaynakları </a:t>
            </a:r>
            <a:r>
              <a:rPr lang="en-US" sz="2200" b="1" dirty="0" err="1">
                <a:solidFill>
                  <a:srgbClr val="0070C0"/>
                </a:solidFill>
              </a:rPr>
              <a:t>Uygulamamızın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Bazı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Özellikleri</a:t>
            </a:r>
            <a:endParaRPr 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5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B082-D471-4717-A540-17548C35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8924"/>
            <a:ext cx="10515600" cy="43980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		</a:t>
            </a:r>
            <a:endParaRPr lang="tr-TR" sz="1400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776D60F-4966-4810-8362-3CC27CB5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72" y="236801"/>
            <a:ext cx="10339002" cy="101045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r-TR" b="1" dirty="0"/>
              <a:t>Delta </a:t>
            </a:r>
            <a:r>
              <a:rPr lang="en-US" b="1" dirty="0"/>
              <a:t>İnsan Kaynakları</a:t>
            </a:r>
            <a:endParaRPr lang="tr-TR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AD5CBA-8F6D-4FB6-B309-98598CF19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26" y="1563264"/>
            <a:ext cx="10571693" cy="311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5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B082-D471-4717-A540-17548C35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8924"/>
            <a:ext cx="10515600" cy="43980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		</a:t>
            </a:r>
            <a:endParaRPr lang="tr-TR" sz="1400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776D60F-4966-4810-8362-3CC27CB5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72" y="236801"/>
            <a:ext cx="10339002" cy="101045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r-TR" b="1" dirty="0"/>
              <a:t>Delta </a:t>
            </a:r>
            <a:r>
              <a:rPr lang="en-US" b="1" dirty="0"/>
              <a:t>İnsan Kaynakları</a:t>
            </a:r>
            <a:endParaRPr lang="tr-TR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483464-1BCE-4C2B-A7F6-6C37BE5FB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72" y="1385948"/>
            <a:ext cx="10339002" cy="47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4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B082-D471-4717-A540-17548C35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8924"/>
            <a:ext cx="10515600" cy="43980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		</a:t>
            </a:r>
            <a:endParaRPr lang="tr-TR" sz="1400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A776D60F-4966-4810-8362-3CC27CB5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72" y="236801"/>
            <a:ext cx="10339002" cy="101045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r-TR" b="1" dirty="0"/>
              <a:t>Delta </a:t>
            </a:r>
            <a:r>
              <a:rPr lang="en-US" b="1" dirty="0"/>
              <a:t>İnsan Kaynakları</a:t>
            </a:r>
            <a:endParaRPr lang="tr-TR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999C9B-0C26-4177-83B8-8FDC19908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72" y="1461592"/>
            <a:ext cx="10404472" cy="359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5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ontrol xmlns="http://schemas.microsoft.com/VisualStudio/2011/storyboarding/control">
  <Id Name="System.Storyboarding.Backgrounds.WebBrowser" Revision="1" Stencil="System.Storyboarding.Backgrounds" StencilVersion="0.1"/>
</Control>
</file>

<file path=customXml/item2.xml><?xml version="1.0" encoding="utf-8"?>
<Control xmlns="http://schemas.microsoft.com/VisualStudio/2011/storyboarding/control">
  <Id Name="System.Storyboarding.Backgrounds.WebBrowser" Revision="1" Stencil="System.Storyboarding.Backgrounds" StencilVersion="0.1"/>
</Control>
</file>

<file path=customXml/item3.xml><?xml version="1.0" encoding="utf-8"?>
<Control xmlns="http://schemas.microsoft.com/VisualStudio/2011/storyboarding/control">
  <Id Name="System.Storyboarding.Backgrounds.WindowsPhone" Revision="1" Stencil="System.Storyboarding.Backgrounds" StencilVersion="0.1"/>
</Control>
</file>

<file path=customXml/item4.xml><?xml version="1.0" encoding="utf-8"?>
<Control xmlns="http://schemas.microsoft.com/VisualStudio/2011/storyboarding/control">
  <Id Name="fd09d842-cdf6-4fd3-a809-5a8450c54990" Revision="1" Stencil="System.MyShapes" StencilVersion="1.0"/>
</Control>
</file>

<file path=customXml/itemProps1.xml><?xml version="1.0" encoding="utf-8"?>
<ds:datastoreItem xmlns:ds="http://schemas.openxmlformats.org/officeDocument/2006/customXml" ds:itemID="{8B8A321F-131D-4543-9A7F-AF2199D82276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CC0DD0AB-35C1-4B98-A551-53EA487045B1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839EBDF9-FFEE-40ED-AED1-258BB9BBC090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D21D69F3-04B6-40CF-B7CA-4448BDCC3804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1297</Words>
  <Application>Microsoft Office PowerPoint</Application>
  <PresentationFormat>Widescreen</PresentationFormat>
  <Paragraphs>240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Pacifico</vt:lpstr>
      <vt:lpstr>Times New Roman</vt:lpstr>
      <vt:lpstr>Wingdings</vt:lpstr>
      <vt:lpstr>Office Teması</vt:lpstr>
      <vt:lpstr>PowerPoint Presentation</vt:lpstr>
      <vt:lpstr>HAKKIMIZDA</vt:lpstr>
      <vt:lpstr>ÜRÜNLERİMİZ</vt:lpstr>
      <vt:lpstr>DELTA İNSAN KAYNAKLARI YÖNETİMİ</vt:lpstr>
      <vt:lpstr>Delta İnsan Kaynakları</vt:lpstr>
      <vt:lpstr>Delta İnsan Kaynakları</vt:lpstr>
      <vt:lpstr>Delta İnsan Kaynakları</vt:lpstr>
      <vt:lpstr>Delta İnsan Kaynakları</vt:lpstr>
      <vt:lpstr>Delta İnsan Kaynakları</vt:lpstr>
      <vt:lpstr>Delta Bordro Yönetimi</vt:lpstr>
      <vt:lpstr>Delta Bordro Yönetimi</vt:lpstr>
      <vt:lpstr>Delta Bordro Yönetimi</vt:lpstr>
      <vt:lpstr>Delta Bordro Yönetimi</vt:lpstr>
      <vt:lpstr>Delta Bordro Yönetimi</vt:lpstr>
      <vt:lpstr>Delta Bordro Yönetimi</vt:lpstr>
      <vt:lpstr>Delta Bordro Yönetimi</vt:lpstr>
      <vt:lpstr>Referanslarımız</vt:lpstr>
      <vt:lpstr>Referanslarımız</vt:lpstr>
      <vt:lpstr>Referanslarımız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 HR Portal</dc:title>
  <dc:creator>Murat Girgin</dc:creator>
  <cp:lastModifiedBy>ismail ozcan</cp:lastModifiedBy>
  <cp:revision>345</cp:revision>
  <dcterms:created xsi:type="dcterms:W3CDTF">2019-03-19T10:34:49Z</dcterms:created>
  <dcterms:modified xsi:type="dcterms:W3CDTF">2022-04-20T14:33:01Z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